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Default Extension="jpeg" ContentType="image/jpeg"/>
  <Default Extension="xml" ContentType="application/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7" r:id="rId4"/>
    <p:sldId id="262" r:id="rId5"/>
    <p:sldId id="260" r:id="rId6"/>
    <p:sldId id="263" r:id="rId7"/>
    <p:sldId id="268" r:id="rId8"/>
    <p:sldId id="265" r:id="rId9"/>
    <p:sldId id="266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8743" autoAdjust="0"/>
    <p:restoredTop sz="94660"/>
  </p:normalViewPr>
  <p:slideViewPr>
    <p:cSldViewPr snapToObjects="1">
      <p:cViewPr>
        <p:scale>
          <a:sx n="150" d="100"/>
          <a:sy n="150" d="100"/>
        </p:scale>
        <p:origin x="-88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12B1D-39C5-4C4E-98C5-6547E76C7696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A95885-E466-5D48-91F6-E4DFE5D0585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studied the movement</a:t>
            </a:r>
            <a:r>
              <a:rPr lang="en-US" baseline="0" dirty="0" smtClean="0"/>
              <a:t> of the magnetosphere, specifically how and why it oscillates. I am going to explain how these oscillations are detected and their importance for our current theories on our magnetic environment.</a:t>
            </a:r>
            <a:br>
              <a:rPr lang="en-US" baseline="0" dirty="0" smtClean="0"/>
            </a:b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5885-E466-5D48-91F6-E4DFE5D0585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Thank you for</a:t>
            </a:r>
            <a:r>
              <a:rPr lang="en-US" baseline="0" dirty="0" smtClean="0"/>
              <a:t> your attention. These 8 weeks have been electrifying with this cutting edge research experience, and I am so happy I have 2.5 weeks left to continue exploring space physics under the guidance of the best mentor ever, Dr. </a:t>
            </a:r>
            <a:r>
              <a:rPr lang="en-US" baseline="0" dirty="0" err="1" smtClean="0"/>
              <a:t>Kepko</a:t>
            </a:r>
            <a:r>
              <a:rPr lang="en-US" baseline="0" dirty="0" smtClean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A95885-E466-5D48-91F6-E4DFE5D05853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D61A9-EB4F-5B46-A492-DDB03E7D1270}" type="datetimeFigureOut">
              <a:rPr lang="en-US" smtClean="0"/>
              <a:pPr/>
              <a:t>8/8/13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66BA99-31B8-EB4C-B85E-7EB406C6EE4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gif"/><Relationship Id="rId7" Type="http://schemas.openxmlformats.org/officeDocument/2006/relationships/image" Target="../media/image13.jpe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14700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  <a:latin typeface="Bell MT"/>
                <a:cs typeface="Bell MT"/>
              </a:rPr>
              <a:t>The Quasi Static Forced Breathing Squid</a:t>
            </a:r>
            <a:endParaRPr lang="en-US" dirty="0">
              <a:solidFill>
                <a:schemeClr val="bg1"/>
              </a:solidFill>
              <a:latin typeface="Bell MT"/>
              <a:cs typeface="Bell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The Role of Solar Wind in </a:t>
            </a:r>
            <a:r>
              <a:rPr lang="en-US" dirty="0" err="1" smtClean="0">
                <a:solidFill>
                  <a:srgbClr val="FFFFFF"/>
                </a:solidFill>
                <a:latin typeface="Adobe Garamond Pro"/>
                <a:cs typeface="Adobe Garamond Pro"/>
              </a:rPr>
              <a:t>Magnetospheric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Oscillations 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0" y="579120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August 7, 2013</a:t>
            </a:r>
          </a:p>
          <a:p>
            <a:pPr algn="ctr"/>
            <a:r>
              <a:rPr lang="en-US" dirty="0" err="1" smtClean="0">
                <a:solidFill>
                  <a:srgbClr val="FFFFFF"/>
                </a:solidFill>
                <a:latin typeface="Adobe Garamond Pro"/>
                <a:cs typeface="Adobe Garamond Pro"/>
              </a:rPr>
              <a:t>Yekaterina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r>
              <a:rPr lang="en-US" dirty="0" err="1" smtClean="0">
                <a:solidFill>
                  <a:srgbClr val="FFFFFF"/>
                </a:solidFill>
                <a:latin typeface="Adobe Garamond Pro"/>
                <a:cs typeface="Adobe Garamond Pro"/>
              </a:rPr>
              <a:t>Gilbo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, mentor: Dr. </a:t>
            </a:r>
            <a:r>
              <a:rPr lang="en-US" dirty="0" err="1" smtClean="0">
                <a:solidFill>
                  <a:srgbClr val="FFFFFF"/>
                </a:solidFill>
                <a:latin typeface="Adobe Garamond Pro"/>
                <a:cs typeface="Adobe Garamond Pro"/>
              </a:rPr>
              <a:t>Kepko</a:t>
            </a:r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SESI Final Presentation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30957"/>
            <a:ext cx="8229600" cy="487362"/>
          </a:xfrm>
          <a:prstGeom prst="rect">
            <a:avLst/>
          </a:prstGeom>
          <a:solidFill>
            <a:srgbClr val="3366FF"/>
          </a:solidFill>
        </p:spPr>
        <p:txBody>
          <a:bodyPr vert="horz" lIns="91440" tIns="45720" rIns="91440" bIns="45720" rtlCol="0" anchor="ctr">
            <a:normAutofit fontScale="90000"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Garamond Pro"/>
                <a:ea typeface="+mj-ea"/>
                <a:cs typeface="Adobe Garamond Pro"/>
              </a:rPr>
              <a:t>What is the source of </a:t>
            </a:r>
            <a:r>
              <a:rPr kumimoji="0" lang="en-US" sz="2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Garamond Pro"/>
                <a:ea typeface="+mj-ea"/>
                <a:cs typeface="Adobe Garamond Pro"/>
              </a:rPr>
              <a:t>magnetospheric</a:t>
            </a:r>
            <a:r>
              <a:rPr kumimoji="0" lang="en-US" sz="2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dobe Garamond Pro"/>
                <a:ea typeface="+mj-ea"/>
                <a:cs typeface="Adobe Garamond Pro"/>
              </a:rPr>
              <a:t> oscillations?</a:t>
            </a:r>
          </a:p>
        </p:txBody>
      </p:sp>
      <p:pic>
        <p:nvPicPr>
          <p:cNvPr id="11" name="Picture 10" descr="Screen shot 2013-07-30 at 3.42.11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20" y="3733800"/>
            <a:ext cx="2478380" cy="2972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838200"/>
            <a:ext cx="3454400" cy="259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1000" y="838200"/>
            <a:ext cx="5029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 solar plasma triggers ultra low frequency (ULF) waves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Magnetic field lines oscillate like standing waves; </a:t>
            </a:r>
          </a:p>
          <a:p>
            <a:endParaRPr lang="en-US" dirty="0" smtClean="0">
              <a:solidFill>
                <a:schemeClr val="bg1"/>
              </a:solidFill>
              <a:latin typeface="Adobe Garamond Pro"/>
              <a:cs typeface="Adobe Garamond Pr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V=Lf; </a:t>
            </a:r>
            <a:r>
              <a:rPr lang="en-US" dirty="0" err="1" smtClean="0">
                <a:solidFill>
                  <a:schemeClr val="bg1"/>
                </a:solidFill>
                <a:latin typeface="Adobe Garamond Pro"/>
                <a:cs typeface="Adobe Garamond Pro"/>
              </a:rPr>
              <a:t>v</a:t>
            </a: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 of ULF wave, L is length of field line 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   </a:t>
            </a:r>
            <a:endParaRPr lang="en-US" dirty="0">
              <a:solidFill>
                <a:schemeClr val="bg1"/>
              </a:solidFill>
              <a:latin typeface="Adobe Garamond Pro"/>
              <a:cs typeface="Adobe Garamond Pro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2438400" y="2438400"/>
            <a:ext cx="457200" cy="836473"/>
          </a:xfrm>
          <a:prstGeom prst="dow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69720" y="33644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CMS ‘magic’ frequencies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62400" y="4267200"/>
            <a:ext cx="3352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Observed in high latitude radar and with ground magnetometers</a:t>
            </a:r>
          </a:p>
          <a:p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Highly repeatable, discrete</a:t>
            </a:r>
          </a:p>
          <a:p>
            <a:pPr>
              <a:buFont typeface="Arial"/>
              <a:buChar char="•"/>
            </a:pP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962400" y="5638800"/>
            <a:ext cx="3352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=WAVE CAVITY MODE THEORY</a:t>
            </a:r>
          </a:p>
          <a:p>
            <a:pPr>
              <a:buFont typeface="Arial"/>
              <a:buChar char="•"/>
            </a:pPr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pPr>
              <a:buFont typeface="Arial"/>
              <a:buChar char="•"/>
            </a:pP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20200" cy="487362"/>
          </a:xfrm>
          <a:solidFill>
            <a:srgbClr val="3366FF"/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2900" dirty="0" smtClean="0">
                <a:latin typeface="Adobe Garamond Pro"/>
                <a:cs typeface="Adobe Garamond Pro"/>
              </a:rPr>
              <a:t>           Wave Cavity Mode Model     vs.        Direct Driving Theory </a:t>
            </a:r>
            <a:endParaRPr lang="en-US" sz="2900" dirty="0">
              <a:latin typeface="Adobe Garamond Pro"/>
              <a:cs typeface="Adobe Garamond Pro"/>
            </a:endParaRPr>
          </a:p>
        </p:txBody>
      </p:sp>
      <p:pic>
        <p:nvPicPr>
          <p:cNvPr id="6" name="Picture 5" descr="Screen shot 2013-07-30 at 3.00.5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609600"/>
            <a:ext cx="2133600" cy="1533848"/>
          </a:xfrm>
          <a:prstGeom prst="rect">
            <a:avLst/>
          </a:prstGeom>
        </p:spPr>
      </p:pic>
      <p:pic>
        <p:nvPicPr>
          <p:cNvPr id="7" name="Picture 6" descr="Screen shot 2013-07-30 at 3.00.56 PM.png"/>
          <p:cNvPicPr>
            <a:picLocks noChangeAspect="1"/>
          </p:cNvPicPr>
          <p:nvPr/>
        </p:nvPicPr>
        <p:blipFill>
          <a:blip r:embed="rId3"/>
          <a:srcRect r="12864"/>
          <a:stretch>
            <a:fillRect/>
          </a:stretch>
        </p:blipFill>
        <p:spPr>
          <a:xfrm>
            <a:off x="2362200" y="737292"/>
            <a:ext cx="2133600" cy="140615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rot="5400000">
            <a:off x="1539878" y="3671887"/>
            <a:ext cx="6370635" cy="15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Screen shot 2013-07-29 at 10.26.32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438400"/>
            <a:ext cx="3601533" cy="1131154"/>
          </a:xfrm>
          <a:prstGeom prst="rect">
            <a:avLst/>
          </a:prstGeom>
        </p:spPr>
      </p:pic>
      <p:pic>
        <p:nvPicPr>
          <p:cNvPr id="9" name="Picture 8" descr="Screen shot 2013-07-30 at 3.08.08 P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737292"/>
            <a:ext cx="3886200" cy="162310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" y="3745468"/>
            <a:ext cx="3657600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Solar wind striking the magnetosphere leads to </a:t>
            </a:r>
            <a:r>
              <a:rPr lang="en-US" dirty="0" err="1" smtClean="0">
                <a:solidFill>
                  <a:srgbClr val="FFFFFF"/>
                </a:solidFill>
                <a:latin typeface="Adobe Garamond Pro"/>
                <a:cs typeface="Adobe Garamond Pro"/>
              </a:rPr>
              <a:t>magnetospheric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oscillations with magnetic field frequencies dependent on the </a:t>
            </a:r>
            <a:r>
              <a:rPr lang="en-US" dirty="0" err="1" smtClean="0">
                <a:solidFill>
                  <a:srgbClr val="FFFFFF"/>
                </a:solidFill>
                <a:latin typeface="Adobe Garamond Pro"/>
                <a:cs typeface="Adobe Garamond Pro"/>
              </a:rPr>
              <a:t>magnetospheric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cavity properties: </a:t>
            </a:r>
          </a:p>
          <a:p>
            <a:pPr>
              <a:buFont typeface="Arial"/>
              <a:buChar char="•"/>
            </a:pPr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Alfven Wave speed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Reflection boundaries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General geometry  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29200" y="2685871"/>
            <a:ext cx="3733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(Solar wind) periodic density structures disturb </a:t>
            </a:r>
            <a:r>
              <a:rPr lang="en-US" dirty="0" err="1" smtClean="0">
                <a:solidFill>
                  <a:srgbClr val="FFFFFF"/>
                </a:solidFill>
                <a:latin typeface="Adobe Garamond Pro"/>
                <a:cs typeface="Adobe Garamond Pro"/>
              </a:rPr>
              <a:t>magnetospheric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equilibrium leading to oscillation of magnetic field lines.</a:t>
            </a:r>
          </a:p>
          <a:p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0" y="4399507"/>
            <a:ext cx="297180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 </a:t>
            </a:r>
          </a:p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P</a:t>
            </a:r>
            <a:r>
              <a:rPr lang="en-US" baseline="-25000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d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=pv</a:t>
            </a:r>
            <a:r>
              <a:rPr lang="en-US" baseline="30000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2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=nmv</a:t>
            </a:r>
            <a:r>
              <a:rPr lang="en-US" baseline="30000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2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=P</a:t>
            </a:r>
            <a:r>
              <a:rPr lang="en-US" baseline="-25000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m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=pB</a:t>
            </a:r>
            <a:r>
              <a:rPr lang="en-US" baseline="30000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2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/(2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  <a:sym typeface="Symbol"/>
              </a:rPr>
              <a:t></a:t>
            </a:r>
            <a:r>
              <a:rPr lang="en-US" baseline="-25000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0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)</a:t>
            </a:r>
          </a:p>
          <a:p>
            <a:endParaRPr lang="en-US" dirty="0"/>
          </a:p>
        </p:txBody>
      </p:sp>
      <p:sp>
        <p:nvSpPr>
          <p:cNvPr id="16" name="Down Arrow 15"/>
          <p:cNvSpPr/>
          <p:nvPr/>
        </p:nvSpPr>
        <p:spPr>
          <a:xfrm>
            <a:off x="6477000" y="3886200"/>
            <a:ext cx="457200" cy="836473"/>
          </a:xfrm>
          <a:prstGeom prst="dow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6477000" y="5369004"/>
            <a:ext cx="457200" cy="836473"/>
          </a:xfrm>
          <a:prstGeom prst="dow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019800" y="6238459"/>
            <a:ext cx="2971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 ULF waves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20200" cy="487362"/>
          </a:xfrm>
          <a:solidFill>
            <a:srgbClr val="3366FF"/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2900" dirty="0" smtClean="0">
                <a:latin typeface="Adobe Garamond Pro"/>
                <a:cs typeface="Adobe Garamond Pro"/>
              </a:rPr>
              <a:t>           Exploring the theory: data collection and analysis.</a:t>
            </a:r>
            <a:endParaRPr lang="en-US" sz="2900" dirty="0">
              <a:latin typeface="Adobe Garamond Pro"/>
              <a:cs typeface="Adobe Garamond Pro"/>
            </a:endParaRPr>
          </a:p>
        </p:txBody>
      </p:sp>
      <p:pic>
        <p:nvPicPr>
          <p:cNvPr id="8" name="Picture 7" descr="Screen shot 2013-07-31 at 9.22.32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9260"/>
            <a:ext cx="2214282" cy="1882140"/>
          </a:xfrm>
          <a:prstGeom prst="rect">
            <a:avLst/>
          </a:prstGeom>
        </p:spPr>
      </p:pic>
      <p:pic>
        <p:nvPicPr>
          <p:cNvPr id="9" name="Picture 8" descr="Screen shot 2013-07-31 at 9.23.47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1600200"/>
            <a:ext cx="2209800" cy="2007516"/>
          </a:xfrm>
          <a:prstGeom prst="rect">
            <a:avLst/>
          </a:prstGeom>
        </p:spPr>
      </p:pic>
      <p:pic>
        <p:nvPicPr>
          <p:cNvPr id="10" name="Picture 9" descr="Screen shot 2013-07-31 at 9.23.57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0306" y="1600200"/>
            <a:ext cx="2269094" cy="2057400"/>
          </a:xfrm>
          <a:prstGeom prst="rect">
            <a:avLst/>
          </a:prstGeom>
        </p:spPr>
      </p:pic>
      <p:pic>
        <p:nvPicPr>
          <p:cNvPr id="11" name="Picture 10" descr="Screen shot 2013-07-31 at 9.24.05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887" y="1600200"/>
            <a:ext cx="2544113" cy="19812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rot="5400000">
            <a:off x="-1052115" y="3672284"/>
            <a:ext cx="6371432" cy="158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3444478" y="3672284"/>
            <a:ext cx="6371432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1165343" y="3663831"/>
            <a:ext cx="6371432" cy="184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0" y="3962400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400" y="838200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Wind: </a:t>
            </a:r>
            <a:r>
              <a:rPr lang="en-US" i="1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density</a:t>
            </a:r>
            <a:endParaRPr lang="en-US" i="1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62200" y="838200"/>
            <a:ext cx="1824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GOES E &amp; W:</a:t>
            </a:r>
          </a:p>
          <a:p>
            <a:r>
              <a:rPr lang="en-US" i="1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B field</a:t>
            </a:r>
            <a:endParaRPr lang="en-US" i="1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12706" y="561201"/>
            <a:ext cx="21166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Ground station:              </a:t>
            </a:r>
          </a:p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 CMO &amp; GILL, </a:t>
            </a:r>
          </a:p>
          <a:p>
            <a:r>
              <a:rPr lang="en-US" i="1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B field</a:t>
            </a:r>
            <a:endParaRPr lang="en-US" i="1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5200" y="561201"/>
            <a:ext cx="167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THEMIS </a:t>
            </a:r>
          </a:p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A, B, C, D, E:</a:t>
            </a:r>
          </a:p>
          <a:p>
            <a:r>
              <a:rPr lang="en-US" i="1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B field</a:t>
            </a:r>
            <a:endParaRPr lang="en-US" i="1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pic>
        <p:nvPicPr>
          <p:cNvPr id="24" name="Picture 23" descr="wind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963988"/>
            <a:ext cx="1533525" cy="2133600"/>
          </a:xfrm>
          <a:prstGeom prst="rect">
            <a:avLst/>
          </a:prstGeom>
        </p:spPr>
      </p:pic>
      <p:pic>
        <p:nvPicPr>
          <p:cNvPr id="26" name="Picture 25" descr="300px-GOES_8_Spac0255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2806" y="4267200"/>
            <a:ext cx="2227385" cy="14478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6287" y="4267200"/>
            <a:ext cx="2133600" cy="15240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0" y="4268788"/>
            <a:ext cx="2231510" cy="167481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15119" y="6212465"/>
            <a:ext cx="144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~255 RE from Earth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14600" y="6211669"/>
            <a:ext cx="144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6 RE from Earth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62800" y="6212465"/>
            <a:ext cx="1447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8-25 RE from Earth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76800" y="5791200"/>
            <a:ext cx="1447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CMO; in Fairbanks, Alaska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>
            <a:off x="304800" y="3657600"/>
            <a:ext cx="8382000" cy="76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20200" cy="487362"/>
          </a:xfrm>
          <a:solidFill>
            <a:srgbClr val="3366FF"/>
          </a:solidFill>
        </p:spPr>
        <p:txBody>
          <a:bodyPr>
            <a:normAutofit fontScale="90000"/>
          </a:bodyPr>
          <a:lstStyle/>
          <a:p>
            <a:pPr algn="l"/>
            <a:r>
              <a:rPr lang="en-US" sz="2900" dirty="0" smtClean="0">
                <a:latin typeface="Adobe Garamond Pro"/>
                <a:cs typeface="Adobe Garamond Pro"/>
              </a:rPr>
              <a:t>           Exploring the theory: data collection and analysis.</a:t>
            </a:r>
            <a:endParaRPr lang="en-US" sz="2900" dirty="0">
              <a:latin typeface="Adobe Garamond Pro"/>
              <a:cs typeface="Adobe Garamond Pr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800" y="983906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Raw data of</a:t>
            </a:r>
          </a:p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shock events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2152218" y="983653"/>
            <a:ext cx="457202" cy="646838"/>
          </a:xfrm>
          <a:prstGeom prst="dow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895600" y="609600"/>
            <a:ext cx="2819400" cy="16001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  <a:latin typeface="Adobe Garamond Pro"/>
                <a:cs typeface="Adobe Garamond Pro"/>
              </a:rPr>
              <a:t>Zooming in (time interval)</a:t>
            </a:r>
          </a:p>
          <a:p>
            <a:r>
              <a:rPr lang="en-US" dirty="0" smtClean="0">
                <a:solidFill>
                  <a:schemeClr val="tx1"/>
                </a:solidFill>
                <a:latin typeface="Adobe Garamond Pro"/>
                <a:cs typeface="Adobe Garamond Pro"/>
              </a:rPr>
              <a:t>           Smoothing </a:t>
            </a:r>
          </a:p>
          <a:p>
            <a:r>
              <a:rPr lang="en-US" dirty="0" smtClean="0">
                <a:solidFill>
                  <a:schemeClr val="tx1"/>
                </a:solidFill>
                <a:latin typeface="Adobe Garamond Pro"/>
                <a:cs typeface="Adobe Garamond Pro"/>
              </a:rPr>
              <a:t>           </a:t>
            </a:r>
            <a:r>
              <a:rPr lang="en-US" dirty="0" err="1" smtClean="0">
                <a:solidFill>
                  <a:schemeClr val="tx1"/>
                </a:solidFill>
                <a:latin typeface="Adobe Garamond Pro"/>
                <a:cs typeface="Adobe Garamond Pro"/>
              </a:rPr>
              <a:t>Detrending</a:t>
            </a:r>
            <a:r>
              <a:rPr lang="en-US" dirty="0" smtClean="0">
                <a:solidFill>
                  <a:schemeClr val="tx1"/>
                </a:solidFill>
                <a:latin typeface="Adobe Garamond Pro"/>
                <a:cs typeface="Adobe Garamond Pro"/>
              </a:rPr>
              <a:t/>
            </a:r>
            <a:br>
              <a:rPr lang="en-US" dirty="0" smtClean="0">
                <a:solidFill>
                  <a:schemeClr val="tx1"/>
                </a:solidFill>
                <a:latin typeface="Adobe Garamond Pro"/>
                <a:cs typeface="Adobe Garamond Pro"/>
              </a:rPr>
            </a:br>
            <a:r>
              <a:rPr lang="en-US" dirty="0" smtClean="0">
                <a:solidFill>
                  <a:schemeClr val="tx1"/>
                </a:solidFill>
                <a:latin typeface="Adobe Garamond Pro"/>
                <a:cs typeface="Adobe Garamond Pro"/>
              </a:rPr>
              <a:t>Transparency Function</a:t>
            </a:r>
          </a:p>
          <a:p>
            <a:r>
              <a:rPr lang="en-US" dirty="0" smtClean="0">
                <a:solidFill>
                  <a:schemeClr val="tx1"/>
                </a:solidFill>
                <a:latin typeface="Adobe Garamond Pro"/>
                <a:cs typeface="Adobe Garamond Pro"/>
              </a:rPr>
              <a:t> </a:t>
            </a:r>
          </a:p>
          <a:p>
            <a:endParaRPr lang="en-US" dirty="0">
              <a:solidFill>
                <a:schemeClr val="tx1"/>
              </a:solidFill>
              <a:latin typeface="Adobe Garamond Pro"/>
              <a:cs typeface="Adobe Garamond Pro"/>
            </a:endParaRPr>
          </a:p>
        </p:txBody>
      </p:sp>
      <p:sp>
        <p:nvSpPr>
          <p:cNvPr id="16" name="Down Arrow 15"/>
          <p:cNvSpPr/>
          <p:nvPr/>
        </p:nvSpPr>
        <p:spPr>
          <a:xfrm rot="16200000">
            <a:off x="6190819" y="983653"/>
            <a:ext cx="457202" cy="646838"/>
          </a:xfrm>
          <a:prstGeom prst="dow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58000" y="1078471"/>
            <a:ext cx="297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Visually Processed </a:t>
            </a:r>
          </a:p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Data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pic>
        <p:nvPicPr>
          <p:cNvPr id="18" name="Picture 17" descr="Screen shot 2013-07-31 at 9.24.1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200400"/>
            <a:ext cx="3869267" cy="319840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0" y="2362200"/>
            <a:ext cx="9144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553200" y="2554069"/>
            <a:ext cx="259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Other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criteria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location (dayside; the region, which determines the signal)</a:t>
            </a: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orbital variations (filtering)</a:t>
            </a:r>
          </a:p>
          <a:p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dirty="0" smtClean="0"/>
              <a:t>: </a:t>
            </a:r>
            <a:endParaRPr lang="en-US" dirty="0"/>
          </a:p>
        </p:txBody>
      </p:sp>
      <p:pic>
        <p:nvPicPr>
          <p:cNvPr id="22" name="Picture 102" descr="C:\Users\Katya\Downloads\2013-01-02_21-09-01_0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9567"/>
          <a:stretch>
            <a:fillRect/>
          </a:stretch>
        </p:blipFill>
        <p:spPr bwMode="auto">
          <a:xfrm>
            <a:off x="785813" y="14758759"/>
            <a:ext cx="9904412" cy="586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2" descr="C:\Users\Katya\Downloads\2013-01-02_21-09-01_0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9567"/>
          <a:stretch>
            <a:fillRect/>
          </a:stretch>
        </p:blipFill>
        <p:spPr bwMode="auto">
          <a:xfrm>
            <a:off x="938213" y="14911159"/>
            <a:ext cx="9904412" cy="586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2" descr="C:\Users\Katya\Downloads\2013-01-02_21-09-01_0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9567"/>
          <a:stretch>
            <a:fillRect/>
          </a:stretch>
        </p:blipFill>
        <p:spPr bwMode="auto">
          <a:xfrm>
            <a:off x="1090613" y="15063559"/>
            <a:ext cx="9904412" cy="586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2" descr="C:\Users\Katya\Downloads\2013-01-02_21-09-01_0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 r="9567"/>
          <a:stretch>
            <a:fillRect/>
          </a:stretch>
        </p:blipFill>
        <p:spPr bwMode="auto">
          <a:xfrm>
            <a:off x="1243013" y="15215959"/>
            <a:ext cx="9904412" cy="586445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C:\Users\Katya\Downloads\2013-01-02_21-09-01_03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lc="http://schemas.openxmlformats.org/drawingml/2006/lockedCanvas" val="0"/>
              </a:ext>
            </a:extLst>
          </a:blip>
          <a:srcRect r="9567"/>
          <a:stretch>
            <a:fillRect/>
          </a:stretch>
        </p:blipFill>
        <p:spPr bwMode="auto">
          <a:xfrm>
            <a:off x="5025363" y="4419600"/>
            <a:ext cx="3665273" cy="21702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mc="http://schemas.openxmlformats.org/markup-compatibility/2006" xmlns:mv="urn:schemas-microsoft-com:mac:vml"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761138" y="2554069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Position can be found from velocity, energy flux, and magnetic fields.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20200" cy="487362"/>
          </a:xfrm>
          <a:solidFill>
            <a:srgbClr val="3366FF"/>
          </a:solidFill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Adobe Garamond Pro"/>
                <a:cs typeface="Adobe Garamond Pro"/>
              </a:rPr>
              <a:t>           Results! (and this is just the beginning) </a:t>
            </a:r>
            <a:endParaRPr lang="en-US" sz="2900" dirty="0">
              <a:latin typeface="Adobe Garamond Pro"/>
              <a:cs typeface="Adobe Garamond Pro"/>
            </a:endParaRPr>
          </a:p>
        </p:txBody>
      </p:sp>
      <p:pic>
        <p:nvPicPr>
          <p:cNvPr id="5" name="Picture 4" descr="Screen shot 2013-07-31 at 10.19.06 AM.png"/>
          <p:cNvPicPr>
            <a:picLocks noChangeAspect="1"/>
          </p:cNvPicPr>
          <p:nvPr/>
        </p:nvPicPr>
        <p:blipFill>
          <a:blip r:embed="rId2"/>
          <a:srcRect t="3333" r="9615"/>
          <a:stretch>
            <a:fillRect/>
          </a:stretch>
        </p:blipFill>
        <p:spPr>
          <a:xfrm>
            <a:off x="304800" y="990600"/>
            <a:ext cx="3581400" cy="5518169"/>
          </a:xfrm>
          <a:prstGeom prst="rect">
            <a:avLst/>
          </a:prstGeom>
        </p:spPr>
      </p:pic>
      <p:pic>
        <p:nvPicPr>
          <p:cNvPr id="6" name="Picture 5" descr="Screen shot 2013-07-31 at 10.20.05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1447800"/>
            <a:ext cx="3909725" cy="3352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71600" y="6212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Jun. 29, 2007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07846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Dec. 19, 2010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20200" cy="487362"/>
          </a:xfrm>
          <a:solidFill>
            <a:srgbClr val="3366FF"/>
          </a:solidFill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Adobe Garamond Pro"/>
                <a:cs typeface="Adobe Garamond Pro"/>
              </a:rPr>
              <a:t>           More Results: Individualized Analysis</a:t>
            </a:r>
            <a:endParaRPr lang="en-US" sz="2900" dirty="0">
              <a:latin typeface="Adobe Garamond Pro"/>
              <a:cs typeface="Adobe Garamond Pro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0" y="3657600"/>
            <a:ext cx="9144000" cy="3886200"/>
            <a:chOff x="0" y="1371600"/>
            <a:chExt cx="9144000" cy="3886200"/>
          </a:xfrm>
        </p:grpSpPr>
        <p:pic>
          <p:nvPicPr>
            <p:cNvPr id="7" name="Picture 6" descr="Screen shot 2013-08-02 at 8.40.34 AM.png"/>
            <p:cNvPicPr>
              <a:picLocks noChangeAspect="1"/>
            </p:cNvPicPr>
            <p:nvPr/>
          </p:nvPicPr>
          <p:blipFill>
            <a:blip r:embed="rId2"/>
            <a:srcRect t="30768" b="318"/>
            <a:stretch>
              <a:fillRect/>
            </a:stretch>
          </p:blipFill>
          <p:spPr>
            <a:xfrm>
              <a:off x="0" y="1371600"/>
              <a:ext cx="9144000" cy="3276600"/>
            </a:xfrm>
            <a:prstGeom prst="rect">
              <a:avLst/>
            </a:prstGeom>
          </p:spPr>
        </p:pic>
        <p:pic>
          <p:nvPicPr>
            <p:cNvPr id="12" name="Picture 11" descr="Screen shot 2013-08-02 at 8.41.39 AM.png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5834" t="66122" r="5000" b="6470"/>
            <a:stretch>
              <a:fillRect/>
            </a:stretch>
          </p:blipFill>
          <p:spPr>
            <a:xfrm>
              <a:off x="152400" y="1524000"/>
              <a:ext cx="6324600" cy="1295400"/>
            </a:xfrm>
            <a:prstGeom prst="rect">
              <a:avLst/>
            </a:prstGeom>
          </p:spPr>
        </p:pic>
        <p:pic>
          <p:nvPicPr>
            <p:cNvPr id="13" name="Picture 12" descr="Screen shot 2013-08-02 at 8.56.50 AM.png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6667" t="19730" r="4167" b="11238"/>
            <a:stretch>
              <a:fillRect/>
            </a:stretch>
          </p:blipFill>
          <p:spPr>
            <a:xfrm>
              <a:off x="152400" y="1981200"/>
              <a:ext cx="6324600" cy="32766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4038600" y="487362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2010 Nov 08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400" y="1916668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Garamond Pro"/>
                <a:cs typeface="Adobe Garamond Pro"/>
              </a:rPr>
              <a:t>Wind</a:t>
            </a: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</a:t>
            </a:r>
            <a:endParaRPr lang="en-US" dirty="0">
              <a:solidFill>
                <a:srgbClr val="FFFFFF"/>
              </a:solidFill>
              <a:latin typeface="Adobe Garamond Pro"/>
              <a:cs typeface="Adobe Garamond Pr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72200" y="4572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dobe Garamond Pro"/>
                <a:cs typeface="Adobe Garamond Pro"/>
              </a:rPr>
              <a:t>GOES </a:t>
            </a:r>
            <a:r>
              <a:rPr lang="en-US" dirty="0" err="1" smtClean="0">
                <a:solidFill>
                  <a:srgbClr val="3366FF"/>
                </a:solidFill>
                <a:latin typeface="Adobe Garamond Pro"/>
                <a:cs typeface="Adobe Garamond Pro"/>
              </a:rPr>
              <a:t>dt</a:t>
            </a:r>
            <a:r>
              <a:rPr lang="en-US" dirty="0" smtClean="0">
                <a:solidFill>
                  <a:srgbClr val="3366FF"/>
                </a:solidFill>
                <a:latin typeface="Adobe Garamond Pro"/>
                <a:cs typeface="Adobe Garamond Pro"/>
              </a:rPr>
              <a:t> </a:t>
            </a:r>
            <a:endParaRPr lang="en-US" dirty="0">
              <a:solidFill>
                <a:srgbClr val="3366FF"/>
              </a:solidFill>
              <a:latin typeface="Adobe Garamond Pro"/>
              <a:cs typeface="Adobe Garamond Pr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86600" y="5334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dobe Garamond Pro"/>
                <a:cs typeface="Adobe Garamond Pro"/>
              </a:rPr>
              <a:t>GOES </a:t>
            </a:r>
            <a:r>
              <a:rPr lang="en-US" dirty="0" err="1" smtClean="0">
                <a:solidFill>
                  <a:srgbClr val="FF0000"/>
                </a:solidFill>
                <a:latin typeface="Adobe Garamond Pro"/>
                <a:cs typeface="Adobe Garamond Pro"/>
              </a:rPr>
              <a:t>dt</a:t>
            </a:r>
            <a:r>
              <a:rPr lang="en-US" dirty="0" smtClean="0">
                <a:solidFill>
                  <a:srgbClr val="FF0000"/>
                </a:solidFill>
                <a:latin typeface="Adobe Garamond Pro"/>
                <a:cs typeface="Adobe Garamond Pro"/>
              </a:rPr>
              <a:t> (copy)</a:t>
            </a:r>
            <a:endParaRPr lang="en-US" dirty="0">
              <a:solidFill>
                <a:srgbClr val="FF0000"/>
              </a:solidFill>
              <a:latin typeface="Adobe Garamond Pro"/>
              <a:cs typeface="Adobe Garamond Pr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419600" y="5334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Adobe Garamond Pro"/>
                <a:cs typeface="Adobe Garamond Pro"/>
              </a:rPr>
              <a:t>Gill (ground) </a:t>
            </a:r>
            <a:endParaRPr lang="en-US" dirty="0">
              <a:solidFill>
                <a:srgbClr val="008000"/>
              </a:solidFill>
              <a:latin typeface="Adobe Garamond Pro"/>
              <a:cs typeface="Adobe Garamond Pr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0" y="856694"/>
            <a:ext cx="6019800" cy="375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Raw data of event: 24 hour overview </a:t>
            </a:r>
            <a:endParaRPr lang="en-US" dirty="0">
              <a:latin typeface="Adobe Garamond Pro"/>
              <a:cs typeface="Adobe Garamond Pro"/>
            </a:endParaRPr>
          </a:p>
        </p:txBody>
      </p:sp>
      <p:pic>
        <p:nvPicPr>
          <p:cNvPr id="20" name="Picture 19" descr="Screen shot 2013-08-02 at 9.54.24 A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32297"/>
            <a:ext cx="9144000" cy="210740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133600" y="3339703"/>
            <a:ext cx="617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Post </a:t>
            </a:r>
            <a:r>
              <a:rPr lang="en-US" dirty="0" err="1" smtClean="0">
                <a:solidFill>
                  <a:schemeClr val="bg1"/>
                </a:solidFill>
                <a:latin typeface="Adobe Garamond Pro"/>
                <a:cs typeface="Adobe Garamond Pro"/>
              </a:rPr>
              <a:t>detrending</a:t>
            </a: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, shifting,  and zooming in: 9:40 to 13:00</a:t>
            </a:r>
            <a:endParaRPr lang="en-US" dirty="0">
              <a:solidFill>
                <a:schemeClr val="bg1"/>
              </a:solidFill>
              <a:latin typeface="Adobe Garamond Pro"/>
              <a:cs typeface="Adobe Garamond Pro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24200" y="25908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Garamond Pro"/>
                <a:cs typeface="Adobe Garamond Pro"/>
              </a:rPr>
              <a:t>Wind</a:t>
            </a:r>
            <a:endParaRPr lang="en-US" dirty="0">
              <a:latin typeface="Adobe Garamond Pro"/>
              <a:cs typeface="Adobe Garamond Pro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276600" y="1547336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75000"/>
                  </a:schemeClr>
                </a:solidFill>
                <a:latin typeface="Adobe Garamond Pro"/>
                <a:cs typeface="Adobe Garamond Pro"/>
              </a:rPr>
              <a:t>GOES</a:t>
            </a:r>
            <a:endParaRPr lang="en-US" dirty="0">
              <a:solidFill>
                <a:schemeClr val="accent4">
                  <a:lumMod val="75000"/>
                </a:schemeClr>
              </a:solidFill>
              <a:latin typeface="Adobe Garamond Pro"/>
              <a:cs typeface="Adobe Garamond Pro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72200" y="3810000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Garamond Pro"/>
                <a:cs typeface="Adobe Garamond Pro"/>
              </a:rPr>
              <a:t>Wind</a:t>
            </a:r>
            <a:endParaRPr lang="en-US" dirty="0">
              <a:latin typeface="Adobe Garamond Pro"/>
              <a:cs typeface="Adobe Garamon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rcRect l="11289" t="6272" r="13449" b="74913"/>
          <a:stretch>
            <a:fillRect/>
          </a:stretch>
        </p:blipFill>
        <p:spPr>
          <a:xfrm>
            <a:off x="0" y="4572000"/>
            <a:ext cx="9144000" cy="2286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20200" cy="487362"/>
          </a:xfrm>
          <a:solidFill>
            <a:srgbClr val="3366FF"/>
          </a:solidFill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Adobe Garamond Pro"/>
                <a:cs typeface="Adobe Garamond Pro"/>
              </a:rPr>
              <a:t>Conclusion </a:t>
            </a:r>
            <a:endParaRPr lang="en-US" sz="2900" dirty="0">
              <a:latin typeface="Adobe Garamond Pro"/>
              <a:cs typeface="Adobe Garamond Pr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" y="685800"/>
            <a:ext cx="7696200" cy="4801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  Out of 112 shock events analyzed (2004-2012), 35 promising events show visual correlation between shocks in Wind, GOES, THEMIS, and ground magnetometer data</a:t>
            </a:r>
          </a:p>
          <a:p>
            <a:pPr>
              <a:buFont typeface="Arial"/>
              <a:buChar char="•"/>
            </a:pPr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With proper satellite conditions &amp; individualized signal processing, 10-15 minute pulsations are found repeatedly </a:t>
            </a:r>
          </a:p>
          <a:p>
            <a:pPr lvl="1">
              <a:buFont typeface="Arial"/>
              <a:buChar char="•"/>
            </a:pPr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Correlated shocks last 2-4 hours, hard to see 15-30 min. pulsations (many challenges)</a:t>
            </a:r>
          </a:p>
          <a:p>
            <a:pPr lvl="1">
              <a:buFont typeface="Arial"/>
              <a:buChar char="•"/>
            </a:pPr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Oscillations present and preserved through their propagation from sun to earth, but challenging to detect</a:t>
            </a:r>
          </a:p>
          <a:p>
            <a:pPr lvl="1">
              <a:buFont typeface="Arial"/>
              <a:buChar char="•"/>
            </a:pPr>
            <a:endParaRPr lang="en-US" dirty="0" smtClean="0">
              <a:solidFill>
                <a:srgbClr val="FFFFFF"/>
              </a:solidFill>
              <a:latin typeface="Adobe Garamond Pro"/>
              <a:cs typeface="Adobe Garamond Pro"/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solidFill>
                  <a:srgbClr val="FFFFFF"/>
                </a:solidFill>
                <a:latin typeface="Adobe Garamond Pro"/>
                <a:cs typeface="Adobe Garamond Pro"/>
              </a:rPr>
              <a:t>Comparison between cavity model and direct solar driving model, inconclusive until more events are analyzed</a:t>
            </a:r>
          </a:p>
          <a:p>
            <a:pPr lvl="1">
              <a:buFont typeface="Arial"/>
              <a:buChar char="•"/>
            </a:pP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 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Down Arrow 6"/>
          <p:cNvSpPr/>
          <p:nvPr/>
        </p:nvSpPr>
        <p:spPr>
          <a:xfrm rot="16200000">
            <a:off x="6607327" y="4441674"/>
            <a:ext cx="1600197" cy="2927650"/>
          </a:xfrm>
          <a:prstGeom prst="downArrow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172200" y="56388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00FF"/>
                </a:solidFill>
                <a:latin typeface="Adobe Garamond Pro"/>
                <a:cs typeface="Adobe Garamond Pro"/>
              </a:rPr>
              <a:t>NEXT STEPS</a:t>
            </a:r>
            <a:endParaRPr lang="en-US" sz="2800" dirty="0">
              <a:solidFill>
                <a:srgbClr val="0000FF"/>
              </a:solidFill>
              <a:latin typeface="Adobe Garamond Pro"/>
              <a:cs typeface="Adobe Garamon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76200" y="0"/>
            <a:ext cx="9220200" cy="487362"/>
          </a:xfrm>
          <a:solidFill>
            <a:srgbClr val="3366FF"/>
          </a:solidFill>
        </p:spPr>
        <p:txBody>
          <a:bodyPr>
            <a:normAutofit fontScale="90000"/>
          </a:bodyPr>
          <a:lstStyle/>
          <a:p>
            <a:r>
              <a:rPr lang="en-US" sz="2900" dirty="0" smtClean="0">
                <a:latin typeface="Adobe Garamond Pro"/>
                <a:cs typeface="Adobe Garamond Pro"/>
              </a:rPr>
              <a:t>Onwards to the Future! More to do, more to do.  </a:t>
            </a:r>
            <a:endParaRPr lang="en-US" sz="2900" dirty="0">
              <a:latin typeface="Adobe Garamond Pro"/>
              <a:cs typeface="Adobe Garamond Pro"/>
            </a:endParaRPr>
          </a:p>
        </p:txBody>
      </p:sp>
      <p:pic>
        <p:nvPicPr>
          <p:cNvPr id="6" name="Picture 5" descr="Screen shot 2013-07-31 at 10.58.31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19200"/>
            <a:ext cx="4724400" cy="33536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81600" y="762000"/>
            <a:ext cx="3886200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Further signal processing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-Fourier transforms to analyze power spectra, assess solar plasma turbulence, measure the frequencies of the ULF waves to quantify correlation between different magnetometer pulsations during one shock event</a:t>
            </a:r>
          </a:p>
          <a:p>
            <a:pPr lvl="1"/>
            <a:endParaRPr lang="en-US" dirty="0" smtClean="0">
              <a:solidFill>
                <a:schemeClr val="bg1"/>
              </a:solidFill>
              <a:latin typeface="Adobe Garamond Pro"/>
              <a:cs typeface="Adobe Garamond Pro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 Analyze data as quasi-sinusoidal functions</a:t>
            </a:r>
          </a:p>
          <a:p>
            <a:endParaRPr lang="en-US" dirty="0" smtClean="0">
              <a:solidFill>
                <a:schemeClr val="bg1"/>
              </a:solidFill>
              <a:latin typeface="Adobe Garamond Pro"/>
              <a:cs typeface="Adobe Garamond Pro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Look at damping rate and what happens to frequencies with distance and time</a:t>
            </a:r>
          </a:p>
          <a:p>
            <a:pPr>
              <a:buFont typeface="Arial"/>
              <a:buChar char="•"/>
            </a:pPr>
            <a:endParaRPr lang="en-US" dirty="0" smtClean="0">
              <a:solidFill>
                <a:schemeClr val="bg1"/>
              </a:solidFill>
              <a:latin typeface="Adobe Garamond Pro"/>
              <a:cs typeface="Adobe Garamond Pro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solidFill>
                  <a:schemeClr val="bg1"/>
                </a:solidFill>
                <a:latin typeface="Adobe Garamond Pro"/>
                <a:cs typeface="Adobe Garamond Pro"/>
              </a:rPr>
              <a:t> solar wind oscillations may show the sun to be less turbulent than expected through these preserved density structures; important to continue to further study energy through wave propagation.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0800000">
            <a:off x="2187278" y="4732318"/>
            <a:ext cx="403519" cy="1059766"/>
          </a:xfrm>
          <a:prstGeom prst="downArrow">
            <a:avLst/>
          </a:prstGeom>
          <a:solidFill>
            <a:srgbClr val="3366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5792084"/>
            <a:ext cx="48612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3366FF"/>
                </a:solidFill>
                <a:latin typeface="Adobe Garamond Pro"/>
                <a:cs typeface="Adobe Garamond Pro"/>
              </a:rPr>
              <a:t>Many interesting (though somewhat irrelevant) patterns also to look at and investigate.</a:t>
            </a:r>
            <a:endParaRPr lang="en-US" dirty="0">
              <a:solidFill>
                <a:srgbClr val="3366FF"/>
              </a:solidFill>
              <a:latin typeface="Adobe Garamond Pro"/>
              <a:cs typeface="Adobe Garamond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Origin.thmx</Template>
  <TotalTime>1307</TotalTime>
  <Words>684</Words>
  <Application>Microsoft Macintosh PowerPoint</Application>
  <PresentationFormat>On-screen Show (4:3)</PresentationFormat>
  <Paragraphs>99</Paragraphs>
  <Slides>9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The Quasi Static Forced Breathing Squid</vt:lpstr>
      <vt:lpstr>Slide 2</vt:lpstr>
      <vt:lpstr>           Wave Cavity Mode Model     vs.        Direct Driving Theory </vt:lpstr>
      <vt:lpstr>           Exploring the theory: data collection and analysis.</vt:lpstr>
      <vt:lpstr>           Exploring the theory: data collection and analysis.</vt:lpstr>
      <vt:lpstr>           Results! (and this is just the beginning) </vt:lpstr>
      <vt:lpstr>           More Results: Individualized Analysis</vt:lpstr>
      <vt:lpstr>Conclusion </vt:lpstr>
      <vt:lpstr>Onwards to the Future! More to do, more to do.  </vt:lpstr>
    </vt:vector>
  </TitlesOfParts>
  <Company>NASA/GSFC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Quasi Static Forced Breathing Squid</dc:title>
  <dc:creator>Larry Kepko</dc:creator>
  <cp:lastModifiedBy>Ekaterina Verner</cp:lastModifiedBy>
  <cp:revision>90</cp:revision>
  <dcterms:created xsi:type="dcterms:W3CDTF">2013-08-08T18:04:16Z</dcterms:created>
  <dcterms:modified xsi:type="dcterms:W3CDTF">2013-08-08T18:05:03Z</dcterms:modified>
</cp:coreProperties>
</file>